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9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38"/>
  </p:notesMasterIdLst>
  <p:sldIdLst>
    <p:sldId id="328" r:id="rId3"/>
    <p:sldId id="330" r:id="rId4"/>
    <p:sldId id="256" r:id="rId5"/>
    <p:sldId id="329" r:id="rId6"/>
    <p:sldId id="257" r:id="rId7"/>
    <p:sldId id="258" r:id="rId8"/>
    <p:sldId id="259" r:id="rId9"/>
    <p:sldId id="261" r:id="rId10"/>
    <p:sldId id="326" r:id="rId11"/>
    <p:sldId id="263" r:id="rId12"/>
    <p:sldId id="265" r:id="rId13"/>
    <p:sldId id="327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315" r:id="rId35"/>
    <p:sldId id="316" r:id="rId36"/>
    <p:sldId id="331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57" autoAdjust="0"/>
    <p:restoredTop sz="94660"/>
  </p:normalViewPr>
  <p:slideViewPr>
    <p:cSldViewPr>
      <p:cViewPr varScale="1">
        <p:scale>
          <a:sx n="83" d="100"/>
          <a:sy n="83" d="100"/>
        </p:scale>
        <p:origin x="1229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customXml" Target="../customXml/item3.xml"/><Relationship Id="rId20" Type="http://schemas.openxmlformats.org/officeDocument/2006/relationships/slide" Target="slides/slide18.xml"/><Relationship Id="rId4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55060-AB70-46D8-9EAB-02DEAD962645}" type="datetimeFigureOut">
              <a:rPr lang="el-GR" smtClean="0"/>
              <a:t>19/11/2025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94CD5-49DF-4456-8AE7-407B0A4D4D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808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A5950-F5BB-4DDC-8CA0-BA84776FD57E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766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8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9C82-7903-45A6-BD0C-1B4D43CABFAF}" type="datetimeFigureOut">
              <a:rPr lang="el-GR" smtClean="0"/>
              <a:pPr/>
              <a:t>19/11/2025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BD0A-31C1-4260-98A7-7762195280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456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9C82-7903-45A6-BD0C-1B4D43CABFAF}" type="datetimeFigureOut">
              <a:rPr lang="el-GR" smtClean="0"/>
              <a:pPr/>
              <a:t>19/11/2025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BD0A-31C1-4260-98A7-7762195280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6753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9C82-7903-45A6-BD0C-1B4D43CABFAF}" type="datetimeFigureOut">
              <a:rPr lang="el-GR" smtClean="0"/>
              <a:pPr/>
              <a:t>19/11/2025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BD0A-31C1-4260-98A7-7762195280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302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9C82-7903-45A6-BD0C-1B4D43CABFAF}" type="datetimeFigureOut">
              <a:rPr lang="el-GR" smtClean="0"/>
              <a:pPr/>
              <a:t>19/11/2025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BD0A-31C1-4260-98A7-7762195280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8395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9C82-7903-45A6-BD0C-1B4D43CABFAF}" type="datetimeFigureOut">
              <a:rPr lang="el-GR" smtClean="0"/>
              <a:pPr/>
              <a:t>19/11/2025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BD0A-31C1-4260-98A7-7762195280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9589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9C82-7903-45A6-BD0C-1B4D43CABFAF}" type="datetimeFigureOut">
              <a:rPr lang="el-GR" smtClean="0"/>
              <a:pPr/>
              <a:t>19/11/2025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BD0A-31C1-4260-98A7-7762195280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701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9C82-7903-45A6-BD0C-1B4D43CABFAF}" type="datetimeFigureOut">
              <a:rPr lang="el-GR" smtClean="0"/>
              <a:pPr/>
              <a:t>19/11/2025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BD0A-31C1-4260-98A7-7762195280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2025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9C82-7903-45A6-BD0C-1B4D43CABFAF}" type="datetimeFigureOut">
              <a:rPr lang="el-GR" smtClean="0"/>
              <a:pPr/>
              <a:t>19/11/2025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BD0A-31C1-4260-98A7-7762195280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9937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9C82-7903-45A6-BD0C-1B4D43CABFAF}" type="datetimeFigureOut">
              <a:rPr lang="el-GR" smtClean="0"/>
              <a:pPr/>
              <a:t>19/11/2025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BD0A-31C1-4260-98A7-7762195280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960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4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9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4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80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96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9C82-7903-45A6-BD0C-1B4D43CABFAF}" type="datetimeFigureOut">
              <a:rPr lang="el-GR" smtClean="0"/>
              <a:pPr/>
              <a:t>19/11/2025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BD0A-31C1-4260-98A7-7762195280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1736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9C82-7903-45A6-BD0C-1B4D43CABFAF}" type="datetimeFigureOut">
              <a:rPr lang="el-GR" smtClean="0"/>
              <a:pPr/>
              <a:t>19/11/2025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BD0A-31C1-4260-98A7-7762195280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044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4CE3-0875-4B69-89C0-6F72D8139561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2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89C82-7903-45A6-BD0C-1B4D43CABFAF}" type="datetimeFigureOut">
              <a:rPr lang="el-GR" smtClean="0"/>
              <a:pPr/>
              <a:t>19/11/2025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CBD0A-31C1-4260-98A7-7762195280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425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8.png"/><Relationship Id="rId7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60.png"/><Relationship Id="rId5" Type="http://schemas.openxmlformats.org/officeDocument/2006/relationships/image" Target="../media/image36.png"/><Relationship Id="rId10" Type="http://schemas.openxmlformats.org/officeDocument/2006/relationships/image" Target="../media/image56.png"/><Relationship Id="rId4" Type="http://schemas.openxmlformats.org/officeDocument/2006/relationships/image" Target="../media/image32.png"/><Relationship Id="rId9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34FE4-4582-B6D2-7F43-486CAD129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87AADE-FAB2-5EDB-86E1-BA1AAFDB9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498"/>
            <a:ext cx="9144000" cy="582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0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60648"/>
            <a:ext cx="6561747" cy="4206248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040455"/>
            <a:ext cx="4101092" cy="2628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174" y="188640"/>
            <a:ext cx="4101092" cy="2628905"/>
          </a:xfrm>
          <a:prstGeom prst="rect">
            <a:avLst/>
          </a:prstGeom>
        </p:spPr>
      </p:pic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4" cstate="print"/>
          <a:stretch>
            <a:fillRect/>
          </a:stretch>
        </p:blipFill>
        <p:spPr>
          <a:xfrm>
            <a:off x="251520" y="2622952"/>
            <a:ext cx="6561747" cy="4206248"/>
          </a:xfrm>
          <a:prstGeom prst="rect">
            <a:avLst/>
          </a:prstGeom>
        </p:spPr>
      </p:pic>
      <p:pic>
        <p:nvPicPr>
          <p:cNvPr id="5" name="Text Placeholder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1016119"/>
            <a:ext cx="4101092" cy="2628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xt Placeholder 3"/>
          <p:cNvPicPr>
            <a:picLocks noGrp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5" name="Text Placeholder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36" y="1983346"/>
            <a:ext cx="4510440" cy="2891308"/>
          </a:xfrm>
          <a:prstGeom prst="rect">
            <a:avLst/>
          </a:prstGeom>
        </p:spPr>
      </p:pic>
      <p:pic>
        <p:nvPicPr>
          <p:cNvPr id="6" name="Text Placeholder 2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983346"/>
            <a:ext cx="4510440" cy="28913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4749" y="188640"/>
            <a:ext cx="6561747" cy="4206248"/>
          </a:xfrm>
          <a:prstGeom prst="rect">
            <a:avLst/>
          </a:prstGeom>
        </p:spPr>
      </p:pic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4" cstate="print"/>
          <a:stretch>
            <a:fillRect/>
          </a:stretch>
        </p:blipFill>
        <p:spPr>
          <a:xfrm>
            <a:off x="107504" y="4077072"/>
            <a:ext cx="4101092" cy="2628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5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0070C0"/>
                </a:solidFill>
              </a:rPr>
              <a:t>Αναλυτική παρουσίαση:</a:t>
            </a:r>
            <a:br>
              <a:rPr lang="el-GR" dirty="0">
                <a:solidFill>
                  <a:srgbClr val="0070C0"/>
                </a:solidFill>
              </a:rPr>
            </a:br>
            <a:r>
              <a:rPr b="1" dirty="0" err="1">
                <a:solidFill>
                  <a:srgbClr val="0070C0"/>
                </a:solidFill>
              </a:rPr>
              <a:t>Αξιολογήσεις</a:t>
            </a:r>
            <a:endParaRPr b="1" dirty="0">
              <a:solidFill>
                <a:srgbClr val="0070C0"/>
              </a:solidFill>
            </a:endParaRPr>
          </a:p>
        </p:txBody>
      </p:sp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4F0E18-7BAE-8887-C7BE-6A92A97EDFC3}"/>
              </a:ext>
            </a:extLst>
          </p:cNvPr>
          <p:cNvSpPr txBox="1"/>
          <p:nvPr/>
        </p:nvSpPr>
        <p:spPr>
          <a:xfrm>
            <a:off x="3314284" y="520219"/>
            <a:ext cx="234070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0" b="1" dirty="0">
                <a:solidFill>
                  <a:srgbClr val="00B0F0">
                    <a:alpha val="20000"/>
                  </a:srgbClr>
                </a:solidFill>
              </a:rPr>
              <a:t>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07504" y="4070239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4749" y="158856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07504" y="4149080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4749" y="188640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07504" y="4077072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4749" y="230864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07504" y="4149080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4749" y="188640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07504" y="4077072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4749" y="188640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D08546F5-E553-3426-BF81-A3A4FD13EBB6}"/>
              </a:ext>
            </a:extLst>
          </p:cNvPr>
          <p:cNvSpPr/>
          <p:nvPr/>
        </p:nvSpPr>
        <p:spPr>
          <a:xfrm>
            <a:off x="467544" y="629682"/>
            <a:ext cx="8136904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ΣΥΝΟΠΤΙΚΗ  ΤΑΥΤΟΤΗΤΑ  ΕΡΕΥΝΑΣ</a:t>
            </a:r>
            <a:endParaRPr kumimoji="0" lang="el-GR" sz="1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Εταιρεία: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ULSE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RC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Εντολέας: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Υπουργείο Πολιτισμού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Γεν. Δ/νση Αρχαιοτήτων &amp; Πολ. Κληρονομιάς</a:t>
            </a: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Τύπος έρευνας: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Τηλεφωνική (</a:t>
            </a:r>
            <a:r>
              <a:rPr kumimoji="0" lang="el-G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enhanced C.A.T.I.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C.A.S.I.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και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web/online  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C.A.W.I.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 χρήση δομημένου ηλεκτρονικού ερωτηματολογίου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Γεωγραφική κάλυψη: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Πανελλαδική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Στάθμιση: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Ως προς φύλο - ηλικία, εκλογική συμπεριφορά και περιοχή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Δείγμα:</a:t>
            </a:r>
            <a:r>
              <a:rPr lang="el-GR" b="1" dirty="0">
                <a:solidFill>
                  <a:srgbClr val="0070C0"/>
                </a:solidFill>
                <a:latin typeface="Calibri"/>
              </a:rPr>
              <a:t> 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.062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ενήλικοι</a:t>
            </a:r>
          </a:p>
          <a:p>
            <a:pPr lvl="0" hangingPunct="0">
              <a:spcAft>
                <a:spcPts val="300"/>
              </a:spcAft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Διάστημα συλλογής στοιχείων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 </a:t>
            </a:r>
            <a:r>
              <a:rPr lang="el-GR" sz="2000" b="1" dirty="0">
                <a:solidFill>
                  <a:prstClr val="black"/>
                </a:solidFill>
              </a:rPr>
              <a:t>Σεπτεμβρίου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l-GR" sz="2000" b="1" dirty="0" err="1">
                <a:solidFill>
                  <a:prstClr val="black"/>
                </a:solidFill>
                <a:latin typeface="Calibri"/>
              </a:rPr>
              <a:t>Οκτω</a:t>
            </a:r>
            <a:r>
              <a:rPr kumimoji="0" 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βρίου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Δειγματοληπτικό σφάλμα: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 διάστημα βεβαιότητας 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95%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κυμαίνεται εντός του διαστήματος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+/-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3,0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Η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ULSE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RC είναι μέλος της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ESOMAR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του συστήματος «Ποιοτικού Ελέγχου Συλλογής Στοιχείων»,  του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Σ.Ε.Δ.Ε.Α.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του μητρώου εταιρειών δημοσκοπήσεων του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Ε.Σ.Ρ.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και τηρεί τους κώδικες δεοντολογίας τους.    * / **  </a:t>
            </a:r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Ενδεικτικά αποτελέσματα (βάσεις μικρότερες του 100)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pulserc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.gr</a:t>
            </a:r>
            <a:endParaRPr kumimoji="0" lang="el-GR" sz="19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Text Placeholder 2">
            <a:extLst>
              <a:ext uri="{FF2B5EF4-FFF2-40B4-BE49-F238E27FC236}">
                <a16:creationId xmlns:a16="http://schemas.microsoft.com/office/drawing/2014/main" id="{E21FDD13-36F7-C27F-DAE9-F355D2D0DDA3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71064" y="6112800"/>
            <a:ext cx="2858400" cy="7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6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07504" y="4077072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4749" y="188640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07504" y="4040455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741" y="230864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07504" y="4040455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4749" y="188640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07504" y="4040455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4749" y="188640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07504" y="4040455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741" y="230864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79512" y="4005064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741" y="260648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07504" y="4040455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4749" y="188640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254884" y="4005064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741" y="188640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79512" y="4005064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741" y="188640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79512" y="4040455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741" y="188640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5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rmAutofit fontScale="90000"/>
          </a:bodyPr>
          <a:lstStyle/>
          <a:p>
            <a:r>
              <a:rPr sz="4900" b="1" dirty="0" err="1">
                <a:solidFill>
                  <a:srgbClr val="0070C0"/>
                </a:solidFill>
              </a:rPr>
              <a:t>Στοιχεί</a:t>
            </a:r>
            <a:r>
              <a:rPr sz="4900" b="1" dirty="0">
                <a:solidFill>
                  <a:srgbClr val="0070C0"/>
                </a:solidFill>
              </a:rPr>
              <a:t>α δείγματος</a:t>
            </a:r>
            <a:r>
              <a:rPr b="1" dirty="0">
                <a:solidFill>
                  <a:srgbClr val="0070C0"/>
                </a:solidFill>
              </a:rPr>
              <a:t>
</a:t>
            </a: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r>
              <a:rPr sz="2700" i="1" dirty="0">
                <a:solidFill>
                  <a:srgbClr val="0070C0"/>
                </a:solidFill>
              </a:rPr>
              <a:t>(τεκμηριώνουν την αντιπροσωπευτικότητα του δείγματος)</a:t>
            </a:r>
          </a:p>
        </p:txBody>
      </p:sp>
      <p:pic>
        <p:nvPicPr>
          <p:cNvPr id="3" name="Text Placeholder 2">
            <a:extLst>
              <a:ext uri="{FF2B5EF4-FFF2-40B4-BE49-F238E27FC236}">
                <a16:creationId xmlns:a16="http://schemas.microsoft.com/office/drawing/2014/main" id="{88C5F72D-7CD6-399F-C3F0-9D4724A769A0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79512" y="4040455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4749" y="158856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07504" y="4112463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4749" y="116632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07504" y="4112463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4749" y="116632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5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/>
          <a:p>
            <a:r>
              <a:rPr dirty="0" err="1">
                <a:solidFill>
                  <a:srgbClr val="0070C0"/>
                </a:solidFill>
              </a:rPr>
              <a:t>Συγκριτική</a:t>
            </a:r>
            <a:r>
              <a:rPr dirty="0">
                <a:solidFill>
                  <a:srgbClr val="0070C0"/>
                </a:solidFill>
              </a:rPr>
              <a:t> παρουσίαση:</a:t>
            </a:r>
            <a:r>
              <a:rPr b="1" dirty="0">
                <a:solidFill>
                  <a:srgbClr val="0070C0"/>
                </a:solidFill>
              </a:rPr>
              <a:t>
Αξιολογήσεις</a:t>
            </a:r>
          </a:p>
        </p:txBody>
      </p:sp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A659B2-E7F4-9068-BB9D-8E139A7F693A}"/>
              </a:ext>
            </a:extLst>
          </p:cNvPr>
          <p:cNvSpPr txBox="1"/>
          <p:nvPr/>
        </p:nvSpPr>
        <p:spPr>
          <a:xfrm>
            <a:off x="3675678" y="448211"/>
            <a:ext cx="176041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0" b="1" dirty="0">
                <a:solidFill>
                  <a:srgbClr val="00B0F0">
                    <a:alpha val="20000"/>
                  </a:srgbClr>
                </a:solidFill>
              </a:rPr>
              <a:t>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9" name="Picture 8" descr="A graph with numbers and text&#10;&#10;AI-generated content may be incorrect.">
            <a:extLst>
              <a:ext uri="{FF2B5EF4-FFF2-40B4-BE49-F238E27FC236}">
                <a16:creationId xmlns:a16="http://schemas.microsoft.com/office/drawing/2014/main" id="{4BC997E1-91B7-D977-9053-79CA2DC21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748" y="116632"/>
            <a:ext cx="6561747" cy="4206248"/>
          </a:xfrm>
          <a:prstGeom prst="rect">
            <a:avLst/>
          </a:prstGeom>
        </p:spPr>
      </p:pic>
      <p:pic>
        <p:nvPicPr>
          <p:cNvPr id="7" name="Picture 6" descr="A graph with numbers and text&#10;&#10;AI-generated content may be incorrect.">
            <a:extLst>
              <a:ext uri="{FF2B5EF4-FFF2-40B4-BE49-F238E27FC236}">
                <a16:creationId xmlns:a16="http://schemas.microsoft.com/office/drawing/2014/main" id="{43FCA16B-1921-B5B9-032D-A9E0535548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21724"/>
            <a:ext cx="4101092" cy="2628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F50661-BC56-7631-9BC6-80B539F80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ext Placeholder 2">
            <a:extLst>
              <a:ext uri="{FF2B5EF4-FFF2-40B4-BE49-F238E27FC236}">
                <a16:creationId xmlns:a16="http://schemas.microsoft.com/office/drawing/2014/main" id="{936FCB8B-07B4-F9D8-8037-57C7A8493E58}"/>
              </a:ext>
            </a:extLst>
          </p:cNvPr>
          <p:cNvPicPr>
            <a:picLocks noGrp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5" name="Text Placeholder 1">
            <a:extLst>
              <a:ext uri="{FF2B5EF4-FFF2-40B4-BE49-F238E27FC236}">
                <a16:creationId xmlns:a16="http://schemas.microsoft.com/office/drawing/2014/main" id="{23D4B612-FFE7-9616-ED70-2CE446CBDD9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" y="398923"/>
            <a:ext cx="2952786" cy="1892812"/>
          </a:xfrm>
          <a:prstGeom prst="rect">
            <a:avLst/>
          </a:prstGeom>
        </p:spPr>
      </p:pic>
      <p:pic>
        <p:nvPicPr>
          <p:cNvPr id="6" name="Text Placeholder 1">
            <a:extLst>
              <a:ext uri="{FF2B5EF4-FFF2-40B4-BE49-F238E27FC236}">
                <a16:creationId xmlns:a16="http://schemas.microsoft.com/office/drawing/2014/main" id="{0FFC0B24-588E-E853-EE65-C6A25EE0674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5607" y="378817"/>
            <a:ext cx="2952786" cy="1892812"/>
          </a:xfrm>
          <a:prstGeom prst="rect">
            <a:avLst/>
          </a:prstGeom>
        </p:spPr>
      </p:pic>
      <p:pic>
        <p:nvPicPr>
          <p:cNvPr id="7" name="Text Placeholder 1">
            <a:extLst>
              <a:ext uri="{FF2B5EF4-FFF2-40B4-BE49-F238E27FC236}">
                <a16:creationId xmlns:a16="http://schemas.microsoft.com/office/drawing/2014/main" id="{C1A7E851-B5D2-3DA3-5C67-E3EE07C3650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34726" y="373170"/>
            <a:ext cx="2952786" cy="1892812"/>
          </a:xfrm>
          <a:prstGeom prst="rect">
            <a:avLst/>
          </a:prstGeom>
        </p:spPr>
      </p:pic>
      <p:pic>
        <p:nvPicPr>
          <p:cNvPr id="8" name="Text Placeholder 1">
            <a:extLst>
              <a:ext uri="{FF2B5EF4-FFF2-40B4-BE49-F238E27FC236}">
                <a16:creationId xmlns:a16="http://schemas.microsoft.com/office/drawing/2014/main" id="{42AF9D2D-871A-3B2B-E80C-D174DC1491C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3892" y="2249147"/>
            <a:ext cx="2952786" cy="1892812"/>
          </a:xfrm>
          <a:prstGeom prst="rect">
            <a:avLst/>
          </a:prstGeom>
        </p:spPr>
      </p:pic>
      <p:pic>
        <p:nvPicPr>
          <p:cNvPr id="9" name="Text Placeholder 1">
            <a:extLst>
              <a:ext uri="{FF2B5EF4-FFF2-40B4-BE49-F238E27FC236}">
                <a16:creationId xmlns:a16="http://schemas.microsoft.com/office/drawing/2014/main" id="{D1379F62-7D50-8370-94C9-D975B088C9A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60340" y="2246397"/>
            <a:ext cx="2952786" cy="1892812"/>
          </a:xfrm>
          <a:prstGeom prst="rect">
            <a:avLst/>
          </a:prstGeom>
        </p:spPr>
      </p:pic>
      <p:pic>
        <p:nvPicPr>
          <p:cNvPr id="10" name="Text Placeholder 1">
            <a:extLst>
              <a:ext uri="{FF2B5EF4-FFF2-40B4-BE49-F238E27FC236}">
                <a16:creationId xmlns:a16="http://schemas.microsoft.com/office/drawing/2014/main" id="{F4A6279A-18F2-1CBB-54CB-B3580768BEE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34726" y="2291735"/>
            <a:ext cx="2952786" cy="1892812"/>
          </a:xfrm>
          <a:prstGeom prst="rect">
            <a:avLst/>
          </a:prstGeom>
        </p:spPr>
      </p:pic>
      <p:pic>
        <p:nvPicPr>
          <p:cNvPr id="11" name="Text Placeholder 1">
            <a:extLst>
              <a:ext uri="{FF2B5EF4-FFF2-40B4-BE49-F238E27FC236}">
                <a16:creationId xmlns:a16="http://schemas.microsoft.com/office/drawing/2014/main" id="{15DD76CA-5816-CE12-F3FB-686547BAFFB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504" y="4129110"/>
            <a:ext cx="2952786" cy="1892812"/>
          </a:xfrm>
          <a:prstGeom prst="rect">
            <a:avLst/>
          </a:prstGeom>
        </p:spPr>
      </p:pic>
      <p:pic>
        <p:nvPicPr>
          <p:cNvPr id="12" name="Text Placeholder 1">
            <a:extLst>
              <a:ext uri="{FF2B5EF4-FFF2-40B4-BE49-F238E27FC236}">
                <a16:creationId xmlns:a16="http://schemas.microsoft.com/office/drawing/2014/main" id="{0D09B7E7-827B-8314-CCB6-D9704C11072B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60340" y="4150712"/>
            <a:ext cx="2952786" cy="1892812"/>
          </a:xfrm>
          <a:prstGeom prst="rect">
            <a:avLst/>
          </a:prstGeom>
        </p:spPr>
      </p:pic>
      <p:pic>
        <p:nvPicPr>
          <p:cNvPr id="13" name="Text Placeholder 1">
            <a:extLst>
              <a:ext uri="{FF2B5EF4-FFF2-40B4-BE49-F238E27FC236}">
                <a16:creationId xmlns:a16="http://schemas.microsoft.com/office/drawing/2014/main" id="{CB9EB987-EDAD-6722-2C66-C82CC0451320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47502" y="4170818"/>
            <a:ext cx="2952786" cy="189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5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73D98-3721-284C-C8AA-E8B5869D2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graph&#10;&#10;AI-generated content may be incorrect.">
            <a:extLst>
              <a:ext uri="{FF2B5EF4-FFF2-40B4-BE49-F238E27FC236}">
                <a16:creationId xmlns:a16="http://schemas.microsoft.com/office/drawing/2014/main" id="{029F17D8-A2DF-CF87-3AB6-3D6EB6768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519797"/>
            <a:ext cx="2952439" cy="2837195"/>
          </a:xfrm>
          <a:prstGeom prst="rect">
            <a:avLst/>
          </a:prstGeom>
        </p:spPr>
      </p:pic>
      <p:pic>
        <p:nvPicPr>
          <p:cNvPr id="9" name="Picture 8" descr="A diagram of a circle with numbers and a number&#10;&#10;AI-generated content may be incorrect.">
            <a:extLst>
              <a:ext uri="{FF2B5EF4-FFF2-40B4-BE49-F238E27FC236}">
                <a16:creationId xmlns:a16="http://schemas.microsoft.com/office/drawing/2014/main" id="{34DC5446-FC61-AFC0-DDFC-B825BFC52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01008"/>
            <a:ext cx="2952439" cy="2837195"/>
          </a:xfrm>
          <a:prstGeom prst="rect">
            <a:avLst/>
          </a:prstGeom>
        </p:spPr>
      </p:pic>
      <p:pic>
        <p:nvPicPr>
          <p:cNvPr id="11" name="Picture 10" descr="A graph of numbers and letters&#10;&#10;AI-generated content may be incorrect.">
            <a:extLst>
              <a:ext uri="{FF2B5EF4-FFF2-40B4-BE49-F238E27FC236}">
                <a16:creationId xmlns:a16="http://schemas.microsoft.com/office/drawing/2014/main" id="{369801C5-7E5D-5E50-D4B1-A6E35B730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85" y="260648"/>
            <a:ext cx="3067683" cy="1967835"/>
          </a:xfrm>
          <a:prstGeom prst="rect">
            <a:avLst/>
          </a:prstGeom>
        </p:spPr>
      </p:pic>
      <p:pic>
        <p:nvPicPr>
          <p:cNvPr id="13" name="Picture 12" descr="A graph of blue and black numbers&#10;&#10;AI-generated content may be incorrect.">
            <a:extLst>
              <a:ext uri="{FF2B5EF4-FFF2-40B4-BE49-F238E27FC236}">
                <a16:creationId xmlns:a16="http://schemas.microsoft.com/office/drawing/2014/main" id="{2414DE6C-6C87-AFC1-E4D8-102D484AE0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85" y="4341485"/>
            <a:ext cx="3067683" cy="1967835"/>
          </a:xfrm>
          <a:prstGeom prst="rect">
            <a:avLst/>
          </a:prstGeom>
        </p:spPr>
      </p:pic>
      <p:pic>
        <p:nvPicPr>
          <p:cNvPr id="15" name="Picture 14" descr="A screenshot of a graph&#10;&#10;AI-generated content may be incorrect.">
            <a:extLst>
              <a:ext uri="{FF2B5EF4-FFF2-40B4-BE49-F238E27FC236}">
                <a16:creationId xmlns:a16="http://schemas.microsoft.com/office/drawing/2014/main" id="{C151FD75-05F0-E3EF-6AF2-8D331936D0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85" y="2301642"/>
            <a:ext cx="3067683" cy="1967835"/>
          </a:xfrm>
          <a:prstGeom prst="rect">
            <a:avLst/>
          </a:prstGeom>
        </p:spPr>
      </p:pic>
      <p:pic>
        <p:nvPicPr>
          <p:cNvPr id="2" name="Text Placeholder 2">
            <a:extLst>
              <a:ext uri="{FF2B5EF4-FFF2-40B4-BE49-F238E27FC236}">
                <a16:creationId xmlns:a16="http://schemas.microsoft.com/office/drawing/2014/main" id="{138520D5-A6A9-AB23-BBC9-1CECB17DE5DD}"/>
              </a:ext>
            </a:extLst>
          </p:cNvPr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71064" y="6112800"/>
            <a:ext cx="2858400" cy="7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6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5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6271064" y="6112800"/>
            <a:ext cx="2858400" cy="74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0070C0"/>
                </a:solidFill>
              </a:rPr>
              <a:t>Αναλυτική παρουσίαση:</a:t>
            </a:r>
            <a:r>
              <a:rPr b="1" dirty="0">
                <a:solidFill>
                  <a:srgbClr val="0070C0"/>
                </a:solidFill>
              </a:rPr>
              <a:t>
Γενικά Ερωτήματα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0C83C1-F046-3D83-6374-15C13C180472}"/>
              </a:ext>
            </a:extLst>
          </p:cNvPr>
          <p:cNvSpPr txBox="1"/>
          <p:nvPr/>
        </p:nvSpPr>
        <p:spPr>
          <a:xfrm>
            <a:off x="3314284" y="404664"/>
            <a:ext cx="2515432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0" b="1" dirty="0">
                <a:solidFill>
                  <a:srgbClr val="00B0F0">
                    <a:alpha val="20000"/>
                  </a:srgbClr>
                </a:solidFill>
              </a:rPr>
              <a:t>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471600" y="800538"/>
            <a:ext cx="8200800" cy="5256923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2330733" y="260648"/>
            <a:ext cx="6561747" cy="4206248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005064"/>
            <a:ext cx="4101092" cy="2628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4101092" cy="2628905"/>
          </a:xfrm>
          <a:prstGeom prst="rect">
            <a:avLst/>
          </a:prstGeom>
        </p:spPr>
      </p:pic>
      <p:pic>
        <p:nvPicPr>
          <p:cNvPr id="2" name="Text Placeholder 1"/>
          <p:cNvPicPr>
            <a:picLocks noGrp="1"/>
          </p:cNvPicPr>
          <p:nvPr>
            <p:ph type="body"/>
          </p:nvPr>
        </p:nvPicPr>
        <p:blipFill>
          <a:blip r:embed="rId4" cstate="print"/>
          <a:stretch>
            <a:fillRect/>
          </a:stretch>
        </p:blipFill>
        <p:spPr>
          <a:xfrm>
            <a:off x="467544" y="2636912"/>
            <a:ext cx="6561747" cy="4206248"/>
          </a:xfrm>
          <a:prstGeom prst="rect">
            <a:avLst/>
          </a:prstGeom>
        </p:spPr>
      </p:pic>
      <p:pic>
        <p:nvPicPr>
          <p:cNvPr id="5" name="Text Placeholder 2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3396" y="872103"/>
            <a:ext cx="4101092" cy="2628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xt Placeholder 3"/>
          <p:cNvPicPr>
            <a:picLocks noGrp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5" name="Text Placeholder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700808"/>
            <a:ext cx="4510440" cy="2891308"/>
          </a:xfrm>
          <a:prstGeom prst="rect">
            <a:avLst/>
          </a:prstGeom>
        </p:spPr>
      </p:pic>
      <p:pic>
        <p:nvPicPr>
          <p:cNvPr id="6" name="Text Placeholder 2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728996"/>
            <a:ext cx="4798472" cy="28913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Empty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83D890F2F5BE644981A254C8A4FE6820" ma:contentTypeVersion="2" ma:contentTypeDescription="Δημιουργία νέου εγγράφου" ma:contentTypeScope="" ma:versionID="748270d2cbceea4360e2bc69a630223f">
  <xsd:schema xmlns:xsd="http://www.w3.org/2001/XMLSchema" xmlns:xs="http://www.w3.org/2001/XMLSchema" xmlns:p="http://schemas.microsoft.com/office/2006/metadata/properties" xmlns:ns2="28739273-0ef8-42a0-9c4e-0f58e209f86f" targetNamespace="http://schemas.microsoft.com/office/2006/metadata/properties" ma:root="true" ma:fieldsID="d7e8c35e4a992cb64f8e3bf15b418df6" ns2:_="">
    <xsd:import namespace="28739273-0ef8-42a0-9c4e-0f58e209f86f"/>
    <xsd:element name="properties">
      <xsd:complexType>
        <xsd:sequence>
          <xsd:element name="documentManagement">
            <xsd:complexType>
              <xsd:all>
                <xsd:element ref="ns2:Process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39273-0ef8-42a0-9c4e-0f58e209f86f" elementFormDefault="qualified">
    <xsd:import namespace="http://schemas.microsoft.com/office/2006/documentManagement/types"/>
    <xsd:import namespace="http://schemas.microsoft.com/office/infopath/2007/PartnerControls"/>
    <xsd:element name="Processed" ma:index="8" nillable="true" ma:displayName="Processed" ma:default="0" ma:internalName="Process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cessed xmlns="28739273-0ef8-42a0-9c4e-0f58e209f86f">false</Processed>
  </documentManagement>
</p:properties>
</file>

<file path=customXml/itemProps1.xml><?xml version="1.0" encoding="utf-8"?>
<ds:datastoreItem xmlns:ds="http://schemas.openxmlformats.org/officeDocument/2006/customXml" ds:itemID="{B96F5A7D-B1E1-46EB-BF63-5A812CCB9763}"/>
</file>

<file path=customXml/itemProps2.xml><?xml version="1.0" encoding="utf-8"?>
<ds:datastoreItem xmlns:ds="http://schemas.openxmlformats.org/officeDocument/2006/customXml" ds:itemID="{B42CB418-B338-4F4D-B4D3-D126DEE7BC2F}"/>
</file>

<file path=customXml/itemProps3.xml><?xml version="1.0" encoding="utf-8"?>
<ds:datastoreItem xmlns:ds="http://schemas.openxmlformats.org/officeDocument/2006/customXml" ds:itemID="{5960DFBD-3E8E-45E2-AA94-171ACA6BAFDC}"/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121</Words>
  <Application>Microsoft Office PowerPoint</Application>
  <PresentationFormat>Προβολή στην οθόνη (4:3)</PresentationFormat>
  <Paragraphs>19</Paragraphs>
  <Slides>35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35</vt:i4>
      </vt:variant>
    </vt:vector>
  </HeadingPairs>
  <TitlesOfParts>
    <vt:vector size="40" baseType="lpstr">
      <vt:lpstr>Aptos</vt:lpstr>
      <vt:lpstr>Arial</vt:lpstr>
      <vt:lpstr>Calibri</vt:lpstr>
      <vt:lpstr>Office Theme</vt:lpstr>
      <vt:lpstr>1_Office Theme</vt:lpstr>
      <vt:lpstr>Παρουσίαση του PowerPoint</vt:lpstr>
      <vt:lpstr>Παρουσίαση του PowerPoint</vt:lpstr>
      <vt:lpstr>Στοιχεία δείγματος
 (τεκμηριώνουν την αντιπροσωπευτικότητα του δείγματος)</vt:lpstr>
      <vt:lpstr>Παρουσίαση του PowerPoint</vt:lpstr>
      <vt:lpstr>Αναλυτική παρουσίαση:
Γενικά Ερωτήματα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Αναλυτική παρουσίαση: Αξιολογήσεις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Συγκριτική παρουσίαση:
Αξιολογήσεις</vt:lpstr>
      <vt:lpstr>Παρουσίαση του PowerPoint</vt:lpstr>
      <vt:lpstr>Παρουσίαση του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ΠΑΝΕΛΛΑΔΙΚΗ ΕΡΕΥΝΑ ΓΙΑ ΤΟΝ ΠΟΛΙΤΙΣΜΟ</dc:title>
  <dc:subject/>
  <dc:creator>sde</dc:creator>
  <cp:keywords/>
  <dc:description/>
  <cp:lastModifiedBy>Ελευθερία Πελτέκη</cp:lastModifiedBy>
  <cp:revision>12</cp:revision>
  <dcterms:created xsi:type="dcterms:W3CDTF">2025-10-09T18:03:39Z</dcterms:created>
  <dcterms:modified xsi:type="dcterms:W3CDTF">2025-11-19T15:59:40Z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0x01010083D890F2F5BE644981A254C8A4FE6820</vt:lpwstr>
  </property>
</Properties>
</file>